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4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4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9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9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2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139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ana-corrado/RGB-Mosaicing-via-Multigraph-Synchronizati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436" b="12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08" y="2299062"/>
            <a:ext cx="10225530" cy="1670771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Oswald SemiBold" panose="00000700000000000000" pitchFamily="2" charset="0"/>
              </a:rPr>
              <a:t>RGB Image </a:t>
            </a:r>
            <a:r>
              <a:rPr lang="it-IT" sz="4800" b="1" dirty="0" err="1">
                <a:latin typeface="Oswald SemiBold" panose="00000700000000000000" pitchFamily="2" charset="0"/>
              </a:rPr>
              <a:t>Mosaicing</a:t>
            </a:r>
            <a:r>
              <a:rPr lang="it-IT" sz="4800" b="1" dirty="0">
                <a:latin typeface="Oswald SemiBold" panose="00000700000000000000" pitchFamily="2" charset="0"/>
              </a:rPr>
              <a:t> via</a:t>
            </a:r>
            <a:br>
              <a:rPr lang="it-IT" sz="4800" b="1" dirty="0">
                <a:latin typeface="Oswald SemiBold" panose="00000700000000000000" pitchFamily="2" charset="0"/>
              </a:rPr>
            </a:br>
            <a:r>
              <a:rPr lang="it-IT" sz="4800" b="1" dirty="0">
                <a:latin typeface="Oswald SemiBold" panose="00000700000000000000" pitchFamily="2" charset="0"/>
              </a:rPr>
              <a:t>Multi-</a:t>
            </a:r>
            <a:r>
              <a:rPr lang="it-IT" sz="4800" b="1" dirty="0" err="1">
                <a:latin typeface="Oswald SemiBold" panose="00000700000000000000" pitchFamily="2" charset="0"/>
              </a:rPr>
              <a:t>graph</a:t>
            </a:r>
            <a:r>
              <a:rPr lang="it-IT" sz="4800" b="1" dirty="0">
                <a:latin typeface="Oswald SemiBold" panose="00000700000000000000" pitchFamily="2" charset="0"/>
              </a:rPr>
              <a:t> </a:t>
            </a:r>
            <a:r>
              <a:rPr lang="it-IT" sz="4800" b="1" dirty="0" err="1">
                <a:latin typeface="Oswald SemiBold" panose="00000700000000000000" pitchFamily="2" charset="0"/>
              </a:rPr>
              <a:t>synchronization</a:t>
            </a:r>
            <a:endParaRPr lang="it-IT" sz="54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AF0351-8FA2-479F-7238-BB8E35196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820" y="3968598"/>
            <a:ext cx="10225530" cy="59032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IACV PROJECT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E9B2F9-2CE8-916A-8F22-0526DA5F822A}"/>
              </a:ext>
            </a:extLst>
          </p:cNvPr>
          <p:cNvSpPr txBox="1"/>
          <p:nvPr/>
        </p:nvSpPr>
        <p:spPr>
          <a:xfrm>
            <a:off x="9647852" y="5738326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</p:spTree>
    <p:extLst>
      <p:ext uri="{BB962C8B-B14F-4D97-AF65-F5344CB8AC3E}">
        <p14:creationId xmlns:p14="http://schemas.microsoft.com/office/powerpoint/2010/main" val="283101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THEORETICAL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BACKGROuND</a:t>
            </a:r>
            <a:endParaRPr lang="en-US" sz="60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1828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a directed graph with multi-edges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multi-edge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(or multi-arc) is a set of edges having the same source and destination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group-labeled multi-graph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is a multi-graph with a label on every edge (Z)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 synchronization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is the procedure that, given a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group-labeled multi-graph, finds an unknow label for each vertex (X)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NimbusRomNo9L-Medi"/>
            </a:endParaRPr>
          </a:p>
        </p:txBody>
      </p:sp>
      <p:sp>
        <p:nvSpPr>
          <p:cNvPr id="5" name="Connettore 4">
            <a:extLst>
              <a:ext uri="{FF2B5EF4-FFF2-40B4-BE49-F238E27FC236}">
                <a16:creationId xmlns:a16="http://schemas.microsoft.com/office/drawing/2014/main" id="{51E8E975-83C1-CCBB-53DA-77F2FBC741D0}"/>
              </a:ext>
            </a:extLst>
          </p:cNvPr>
          <p:cNvSpPr/>
          <p:nvPr/>
        </p:nvSpPr>
        <p:spPr>
          <a:xfrm>
            <a:off x="7746210" y="2275414"/>
            <a:ext cx="1486928" cy="14869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X1</a:t>
            </a:r>
            <a:endParaRPr lang="it-IT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281313D4-7F3A-9702-6430-0DE9EC75952E}"/>
              </a:ext>
            </a:extLst>
          </p:cNvPr>
          <p:cNvSpPr/>
          <p:nvPr/>
        </p:nvSpPr>
        <p:spPr>
          <a:xfrm>
            <a:off x="10287918" y="4357774"/>
            <a:ext cx="1486928" cy="14869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X2</a:t>
            </a:r>
            <a:endParaRPr lang="it-IT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A334881F-17DB-3757-CA09-D458119C5552}"/>
              </a:ext>
            </a:extLst>
          </p:cNvPr>
          <p:cNvCxnSpPr>
            <a:cxnSpLocks/>
            <a:stCxn id="5" idx="4"/>
            <a:endCxn id="14" idx="2"/>
          </p:cNvCxnSpPr>
          <p:nvPr/>
        </p:nvCxnSpPr>
        <p:spPr>
          <a:xfrm rot="16200000" flipH="1">
            <a:off x="8719348" y="3532668"/>
            <a:ext cx="1338896" cy="17982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E6A61913-3857-EB29-D615-BF329C7DF48E}"/>
              </a:ext>
            </a:extLst>
          </p:cNvPr>
          <p:cNvCxnSpPr>
            <a:cxnSpLocks/>
            <a:stCxn id="5" idx="3"/>
          </p:cNvCxnSpPr>
          <p:nvPr/>
        </p:nvCxnSpPr>
        <p:spPr>
          <a:xfrm rot="16200000" flipH="1">
            <a:off x="8161461" y="3347090"/>
            <a:ext cx="2018932" cy="241392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41075E9-E24C-8E0D-3E8E-B1EB6B7EDE6C}"/>
              </a:ext>
            </a:extLst>
          </p:cNvPr>
          <p:cNvSpPr txBox="1"/>
          <p:nvPr/>
        </p:nvSpPr>
        <p:spPr>
          <a:xfrm>
            <a:off x="8273667" y="4825388"/>
            <a:ext cx="55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</a:t>
            </a:r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BB4997E-5213-C6B2-E96B-846C1C2B0A6A}"/>
              </a:ext>
            </a:extLst>
          </p:cNvPr>
          <p:cNvSpPr txBox="1"/>
          <p:nvPr/>
        </p:nvSpPr>
        <p:spPr>
          <a:xfrm>
            <a:off x="9119038" y="4329003"/>
            <a:ext cx="55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Z2</a:t>
            </a:r>
            <a:endParaRPr lang="it-IT" dirty="0"/>
          </a:p>
        </p:txBody>
      </p: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747CCBAE-A0C1-9337-0055-06E45CF5215D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9462813" y="2789205"/>
            <a:ext cx="1338897" cy="179824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D461967A-DE43-697F-7D4C-07B5A7A363C4}"/>
              </a:ext>
            </a:extLst>
          </p:cNvPr>
          <p:cNvCxnSpPr>
            <a:cxnSpLocks/>
            <a:stCxn id="14" idx="7"/>
          </p:cNvCxnSpPr>
          <p:nvPr/>
        </p:nvCxnSpPr>
        <p:spPr>
          <a:xfrm rot="16200000" flipV="1">
            <a:off x="9301764" y="2320203"/>
            <a:ext cx="2032926" cy="247772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F7AF809-C081-DF86-C73D-6FB22210736A}"/>
              </a:ext>
            </a:extLst>
          </p:cNvPr>
          <p:cNvSpPr txBox="1"/>
          <p:nvPr/>
        </p:nvSpPr>
        <p:spPr>
          <a:xfrm>
            <a:off x="9749928" y="3429000"/>
            <a:ext cx="5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Z3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B7937F-D97D-69FC-297D-84FB994B5532}"/>
              </a:ext>
            </a:extLst>
          </p:cNvPr>
          <p:cNvSpPr txBox="1"/>
          <p:nvPr/>
        </p:nvSpPr>
        <p:spPr>
          <a:xfrm>
            <a:off x="10725925" y="2741061"/>
            <a:ext cx="5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322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MAIN PROCEDURE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629185"/>
            <a:ext cx="106667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main procedure of our approach is based on the application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algorithm to the 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scenario.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procedure can be seen as composed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three main steps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Graph Building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82929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>
                <a:solidFill>
                  <a:schemeClr val="tx1"/>
                </a:solidFill>
                <a:latin typeface="Oswald SemiBold" panose="00000700000000000000" pitchFamily="2" charset="0"/>
              </a:rPr>
              <a:t>GRAPH BUILDING</a:t>
            </a:r>
            <a:endParaRPr lang="en-US" sz="60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271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first step of the proposed approach is the graph building.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 is required to obtain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group-labeled multi-graph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used by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algorithm.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Every vertex is associated to an image of the dataset, then the features of every images are extracted with SIFT.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obtain the edge-labelling features are matched with FLANN and the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estimated with RANSAC are used as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labels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multi-graph is then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expanded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following Dal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Cin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al. procedure to reduce to a simple-graph with initial vertices cloned in multiple replicas.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ADC854C-6625-00EF-B114-772B4CAE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910" y="2021094"/>
            <a:ext cx="4742672" cy="368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397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ALIGNMENT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0899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Given the expanded graph from the previous step, the MULTISYNC algorithm proceeds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constrained eigenvalues optimization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proposed solution is an adapted version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spectral solution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constraints between vertex replicas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At the end of the procedure the unknown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vertex labelling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is given as output, so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Estimation is completed. 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0E48AE-F8A0-3DC8-AA42-D9197AAC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758" y="1373249"/>
            <a:ext cx="4957594" cy="411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 descr="Frecce a zig zag con riempimento a tinta unita">
            <a:extLst>
              <a:ext uri="{FF2B5EF4-FFF2-40B4-BE49-F238E27FC236}">
                <a16:creationId xmlns:a16="http://schemas.microsoft.com/office/drawing/2014/main" id="{6E2C9B98-80FB-E230-4C00-C54C6CAF8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930387" y="3006431"/>
            <a:ext cx="650240" cy="650240"/>
          </a:xfrm>
          <a:prstGeom prst="rect">
            <a:avLst/>
          </a:prstGeom>
        </p:spPr>
      </p:pic>
      <p:pic>
        <p:nvPicPr>
          <p:cNvPr id="12" name="Elemento grafico 11" descr="Frecce a zig zag con riempimento a tinta unita">
            <a:extLst>
              <a:ext uri="{FF2B5EF4-FFF2-40B4-BE49-F238E27FC236}">
                <a16:creationId xmlns:a16="http://schemas.microsoft.com/office/drawing/2014/main" id="{B2121545-4654-1126-73B0-9E1B47253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925953" y="3006431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9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STITCHING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4583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Using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</a:t>
            </a:r>
            <a:r>
              <a:rPr lang="en-US" sz="1800" b="0" i="0" u="none" strike="noStrike" baseline="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resulting from the image alignment, each image is projected in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 frame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Finally, the obtained images are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fused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into a single wide image using the maximum operator. 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Advanced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compositing techniques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could be exploited to improve the qualitative result, but this is not the focus of our research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AD166D4-8329-D9A1-AD6D-364CA70AF30F}"/>
              </a:ext>
            </a:extLst>
          </p:cNvPr>
          <p:cNvGrpSpPr/>
          <p:nvPr/>
        </p:nvGrpSpPr>
        <p:grpSpPr>
          <a:xfrm>
            <a:off x="7582175" y="954947"/>
            <a:ext cx="4028354" cy="4948106"/>
            <a:chOff x="7276916" y="954947"/>
            <a:chExt cx="4028354" cy="494810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9594405-8125-64C2-93D0-DA59D87CD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916" y="954947"/>
              <a:ext cx="4028354" cy="4948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Elemento grafico 11" descr="Frecce a zig zag con riempimento a tinta unita">
              <a:extLst>
                <a:ext uri="{FF2B5EF4-FFF2-40B4-BE49-F238E27FC236}">
                  <a16:creationId xmlns:a16="http://schemas.microsoft.com/office/drawing/2014/main" id="{22424BD7-037A-AB28-743B-12D164BD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3311476">
              <a:off x="8360047" y="2487516"/>
              <a:ext cx="650240" cy="650240"/>
            </a:xfrm>
            <a:prstGeom prst="rect">
              <a:avLst/>
            </a:prstGeom>
          </p:spPr>
        </p:pic>
        <p:pic>
          <p:nvPicPr>
            <p:cNvPr id="13" name="Elemento grafico 12" descr="Frecce a zig zag con riempimento a tinta unita">
              <a:extLst>
                <a:ext uri="{FF2B5EF4-FFF2-40B4-BE49-F238E27FC236}">
                  <a16:creationId xmlns:a16="http://schemas.microsoft.com/office/drawing/2014/main" id="{824DAEF9-96BB-796A-1D4C-19064279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88524" flipH="1">
              <a:off x="9768297" y="2434300"/>
              <a:ext cx="650240" cy="65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313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fontScale="775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APPLICATION: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PARTITIoNED</a:t>
            </a:r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 MOSAICING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10457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Multi-graph formulation can be used to deal with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partitioned synchronization problems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propose a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approach to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deal with a large amount of images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main steps are: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Graph partitioning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the graph vertices are partitioned into several clusters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 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 each obtained cluster is synchronized using the spectral solution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Patch-graph building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a new graph is constructed based on the results of the previous step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Patch-graph 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multi-graph synchronization is applied to the patch-graph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39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fontScale="775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APPLICATION: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PARTITIoNED</a:t>
            </a:r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 MOSAICING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6B0D083-18D3-B35A-123E-B7C36B86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622" y="1705369"/>
            <a:ext cx="8246755" cy="44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5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34937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Methods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Setup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</a:t>
            </a:r>
            <a:endParaRPr lang="it-IT" sz="17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1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endParaRPr lang="it-IT" sz="17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77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METHODS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Several methods are implemented to compare the results: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Basic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one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at the time is computed combining pairwise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Simple-graph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spectral solution is applied to estimate the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the multi-graph is built but, instead of expanding it, it is reduced to a simple-graph taking as label for every multi-edge the average of the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 for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 edge-averaging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 for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applying edge-averaging instead of multi-graph synchronization to the patch-graph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8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DATASETS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8" y="2029694"/>
            <a:ext cx="10391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Several datasets have been used to test our methods.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Each of them is composed of a set of images taken from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same camera rotating around the camera </a:t>
            </a:r>
            <a:r>
              <a:rPr lang="en-US" sz="1800" b="0" i="0" u="none" strike="noStrike" baseline="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centre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4166A9-8B53-6AC6-E15A-9722D0AC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07" y="3301217"/>
            <a:ext cx="3565534" cy="24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C8D545A-C033-C10C-D3AA-F8825D02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32" y="3224315"/>
            <a:ext cx="3922844" cy="24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2715C9B-D894-A607-594A-01B0D2FF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22" y="3434386"/>
            <a:ext cx="3762094" cy="22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5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6"/>
            <a:ext cx="10515600" cy="314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0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SETUP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iven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absence of ground truth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to evaluate the correctness and goodness of the applied methods, we decided to implement a procedure that allows the creation of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noisy images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Resulting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are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compared with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those obtained by applying simple-graph synchronization in 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noise-free scenario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considered as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ground truth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error is defined as the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Frobenius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norm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of the deviation from the identity.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experiments have been conducted on different datasets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several times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changing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noise standard deviation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and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multi-edge degree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RESULTS</a:t>
            </a:r>
          </a:p>
        </p:txBody>
      </p:sp>
      <p:graphicFrame>
        <p:nvGraphicFramePr>
          <p:cNvPr id="10" name="Tabella 6">
            <a:extLst>
              <a:ext uri="{FF2B5EF4-FFF2-40B4-BE49-F238E27FC236}">
                <a16:creationId xmlns:a16="http://schemas.microsoft.com/office/drawing/2014/main" id="{A740B030-9A2C-E173-B373-08FB3E2D99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482391"/>
              </p:ext>
            </p:extLst>
          </p:nvPr>
        </p:nvGraphicFramePr>
        <p:xfrm>
          <a:off x="1457900" y="1993051"/>
          <a:ext cx="9276200" cy="3981327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855240">
                  <a:extLst>
                    <a:ext uri="{9D8B030D-6E8A-4147-A177-3AD203B41FA5}">
                      <a16:colId xmlns:a16="http://schemas.microsoft.com/office/drawing/2014/main" val="3619717162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4177988035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61268800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404445089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784056835"/>
                    </a:ext>
                  </a:extLst>
                </a:gridCol>
              </a:tblGrid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Snow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Pognana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Mountain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94137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Basic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Edge-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Edge-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76623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Simple-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Bad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Multi-Patch)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16355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Edge-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711893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Multi-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011995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Multi-Patch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Simple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Simple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33972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Edge-</a:t>
                      </a:r>
                      <a:r>
                        <a:rPr lang="it-IT" sz="12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same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same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73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4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4272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1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it-IT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</a:t>
            </a:r>
            <a:endParaRPr lang="it-IT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Further</a:t>
            </a:r>
            <a:r>
              <a:rPr lang="it-IT" sz="18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research</a:t>
            </a:r>
            <a:endParaRPr lang="it-IT" sz="18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  <a:endParaRPr lang="it-IT" sz="18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endParaRPr lang="it-IT" sz="17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3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TO SUMMARIZE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show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effectiveness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applied to a real 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scenario, being very robust in particular in presence of noise and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showing superiority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w.r.t.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other approaches.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show also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similar performances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for the naive approach based on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MULTISYNC does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seem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very effective in partitioned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0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FURTHER RESEARCH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Investigating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 between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obtained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stitching and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stitching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Investigating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 between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the results obtained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stitching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Multi-patch Edge-Averaging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stitching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Considering the introduction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multi-arcs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 patch synchronization for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using MULTISYNC for each cluster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Collecting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more challenging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to evaluate the performances of multi-graph based methods on real data introducing 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ground truth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15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REFERENCES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 is possible to find the implementation and the paper about our work at:</a:t>
            </a:r>
          </a:p>
          <a:p>
            <a:pPr algn="l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https://github.com/fasana-corrado/RGB-Mosaicing-via-Multigraph-Synchronization</a:t>
            </a:r>
            <a:endParaRPr lang="it-IT" sz="1800" b="0" i="0" u="none" strike="noStrike" baseline="0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it-IT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Main references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2011 - Schroeder et al. – Closed form solutions to multiple-view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2020 - Arrigoni and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Fusiello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-  Synchronization problems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incomputer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vision with closed-form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2021 - Dal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Cin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al. - Synchronization of group-labelled multi-graphs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complete references are reported in the paper.</a:t>
            </a:r>
          </a:p>
        </p:txBody>
      </p:sp>
    </p:spTree>
    <p:extLst>
      <p:ext uri="{BB962C8B-B14F-4D97-AF65-F5344CB8AC3E}">
        <p14:creationId xmlns:p14="http://schemas.microsoft.com/office/powerpoint/2010/main" val="76734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</a:blip>
          <a:srcRect t="6436" b="12336"/>
          <a:stretch/>
        </p:blipFill>
        <p:spPr>
          <a:xfrm>
            <a:off x="34232" y="0"/>
            <a:ext cx="12191980" cy="6857990"/>
          </a:xfrm>
          <a:prstGeom prst="rect">
            <a:avLst/>
          </a:prstGeom>
          <a:solidFill>
            <a:schemeClr val="accent3">
              <a:lumMod val="50000"/>
              <a:alpha val="0"/>
            </a:schemeClr>
          </a:solidFill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457" y="1423850"/>
            <a:ext cx="10225530" cy="1670771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THANK </a:t>
            </a:r>
            <a:r>
              <a:rPr lang="it-IT" sz="4800" b="1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You</a:t>
            </a:r>
            <a:r>
              <a:rPr lang="it-IT" sz="4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 FOR THE </a:t>
            </a:r>
            <a:r>
              <a:rPr lang="it-IT" sz="4800" b="1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ATTENTIoN</a:t>
            </a:r>
            <a:endParaRPr lang="it-IT" sz="5400" b="1" dirty="0">
              <a:solidFill>
                <a:schemeClr val="accent1"/>
              </a:solidFill>
              <a:latin typeface="Oswald SemiBold" panose="00000700000000000000" pitchFamily="2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E9B2F9-2CE8-916A-8F22-0526DA5F822A}"/>
              </a:ext>
            </a:extLst>
          </p:cNvPr>
          <p:cNvSpPr txBox="1"/>
          <p:nvPr/>
        </p:nvSpPr>
        <p:spPr>
          <a:xfrm>
            <a:off x="4823936" y="4097259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</p:spTree>
    <p:extLst>
      <p:ext uri="{BB962C8B-B14F-4D97-AF65-F5344CB8AC3E}">
        <p14:creationId xmlns:p14="http://schemas.microsoft.com/office/powerpoint/2010/main" val="117702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63521" y="1315823"/>
            <a:ext cx="6123409" cy="4226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6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lignment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contributions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0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MOSAICING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CAF526-1B2A-0EB6-CF9F-F7B61C6A40CE}"/>
              </a:ext>
            </a:extLst>
          </p:cNvPr>
          <p:cNvSpPr txBox="1"/>
          <p:nvPr/>
        </p:nvSpPr>
        <p:spPr>
          <a:xfrm>
            <a:off x="550816" y="2021094"/>
            <a:ext cx="62906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refers to the problem of aligning/registering multiple images in a bigger one leveraging on homographic transformation.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Two steps are required: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it allows to estimate the transformation that should be applied to the images to obtain the mosaic.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compositing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it defines a way to select a final compositing surface and decide how to optimally blend image pixels to minimize unnatural effects such as seams, blur, and ghosting.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333C37-3DE5-7D78-6191-2EEC6BDD8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91" y="1046544"/>
            <a:ext cx="4107037" cy="453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3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ALIGNMENT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CAF526-1B2A-0EB6-CF9F-F7B61C6A40CE}"/>
              </a:ext>
            </a:extLst>
          </p:cNvPr>
          <p:cNvSpPr txBox="1"/>
          <p:nvPr/>
        </p:nvSpPr>
        <p:spPr>
          <a:xfrm>
            <a:off x="496190" y="2128681"/>
            <a:ext cx="71980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There are several image alignment approaches in the literature. Some of them are based on graph synchronization.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1800" b="0" i="0" u="none" strike="noStrike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Standard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 methods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are a way to simultaneously estimate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all the images, avoiding the fact that the errors accumulate when adding an image at a time to the mosaic.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" name="Straight Connector 110">
            <a:extLst>
              <a:ext uri="{FF2B5EF4-FFF2-40B4-BE49-F238E27FC236}">
                <a16:creationId xmlns:a16="http://schemas.microsoft.com/office/drawing/2014/main" id="{004964E6-DA84-4619-0C6A-3BBE23FCD2CE}"/>
              </a:ext>
            </a:extLst>
          </p:cNvPr>
          <p:cNvCxnSpPr>
            <a:cxnSpLocks/>
            <a:stCxn id="26" idx="0"/>
            <a:endCxn id="35" idx="2"/>
          </p:cNvCxnSpPr>
          <p:nvPr/>
        </p:nvCxnSpPr>
        <p:spPr>
          <a:xfrm flipH="1">
            <a:off x="8018570" y="958951"/>
            <a:ext cx="2161" cy="4414063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Oval 15">
            <a:extLst>
              <a:ext uri="{FF2B5EF4-FFF2-40B4-BE49-F238E27FC236}">
                <a16:creationId xmlns:a16="http://schemas.microsoft.com/office/drawing/2014/main" id="{1DA86C18-F85E-97F2-B492-ACAE66C9F710}"/>
              </a:ext>
            </a:extLst>
          </p:cNvPr>
          <p:cNvSpPr/>
          <p:nvPr/>
        </p:nvSpPr>
        <p:spPr>
          <a:xfrm>
            <a:off x="7734761" y="3602302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113">
            <a:extLst>
              <a:ext uri="{FF2B5EF4-FFF2-40B4-BE49-F238E27FC236}">
                <a16:creationId xmlns:a16="http://schemas.microsoft.com/office/drawing/2014/main" id="{EF8C2035-2CA7-6290-C8A6-7549E21D7F45}"/>
              </a:ext>
            </a:extLst>
          </p:cNvPr>
          <p:cNvSpPr txBox="1"/>
          <p:nvPr/>
        </p:nvSpPr>
        <p:spPr>
          <a:xfrm>
            <a:off x="7694263" y="3704357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03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2EAB1054-36AA-62B8-1D20-FB9DD24F63F3}"/>
              </a:ext>
            </a:extLst>
          </p:cNvPr>
          <p:cNvSpPr/>
          <p:nvPr/>
        </p:nvSpPr>
        <p:spPr>
          <a:xfrm>
            <a:off x="7736921" y="2309184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112">
            <a:extLst>
              <a:ext uri="{FF2B5EF4-FFF2-40B4-BE49-F238E27FC236}">
                <a16:creationId xmlns:a16="http://schemas.microsoft.com/office/drawing/2014/main" id="{DBB4E1D8-1A7A-CC86-151B-9BA98738FB74}"/>
              </a:ext>
            </a:extLst>
          </p:cNvPr>
          <p:cNvSpPr txBox="1"/>
          <p:nvPr/>
        </p:nvSpPr>
        <p:spPr>
          <a:xfrm>
            <a:off x="7694263" y="2398761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02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9EF78C32-DFCD-FC7A-11BB-F3B503C64504}"/>
              </a:ext>
            </a:extLst>
          </p:cNvPr>
          <p:cNvSpPr/>
          <p:nvPr/>
        </p:nvSpPr>
        <p:spPr>
          <a:xfrm>
            <a:off x="7736921" y="958951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111">
            <a:extLst>
              <a:ext uri="{FF2B5EF4-FFF2-40B4-BE49-F238E27FC236}">
                <a16:creationId xmlns:a16="http://schemas.microsoft.com/office/drawing/2014/main" id="{4D9E2DA0-9D9F-9EF6-8FD1-415C891B872A}"/>
              </a:ext>
            </a:extLst>
          </p:cNvPr>
          <p:cNvSpPr txBox="1"/>
          <p:nvPr/>
        </p:nvSpPr>
        <p:spPr>
          <a:xfrm>
            <a:off x="7771681" y="1049143"/>
            <a:ext cx="4937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01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A63E7FC-0A3C-8A1F-CC95-7D1DDE93B0E2}"/>
              </a:ext>
            </a:extLst>
          </p:cNvPr>
          <p:cNvSpPr txBox="1"/>
          <p:nvPr/>
        </p:nvSpPr>
        <p:spPr>
          <a:xfrm>
            <a:off x="8299705" y="802912"/>
            <a:ext cx="2992179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Feature Extraction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extract features from the images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SIFT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3E0E559-F139-C798-29F1-E6FE267013CF}"/>
              </a:ext>
            </a:extLst>
          </p:cNvPr>
          <p:cNvSpPr txBox="1"/>
          <p:nvPr/>
        </p:nvSpPr>
        <p:spPr>
          <a:xfrm>
            <a:off x="8316231" y="2046360"/>
            <a:ext cx="3359148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Feature Matching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match the features of pair of images obtaining a set of correspondences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FLANN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15F9559-B126-4B9C-8A8C-C68D755F9187}"/>
              </a:ext>
            </a:extLst>
          </p:cNvPr>
          <p:cNvSpPr txBox="1"/>
          <p:nvPr/>
        </p:nvSpPr>
        <p:spPr>
          <a:xfrm>
            <a:off x="8342875" y="3259183"/>
            <a:ext cx="3672065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Pairwise </a:t>
            </a:r>
            <a:r>
              <a:rPr lang="en-US" sz="2000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homography</a:t>
            </a: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 estimation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perform robust </a:t>
            </a:r>
            <a:r>
              <a:rPr lang="en-US" sz="1200" dirty="0" err="1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estimation starting from the identified correspondences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RANSAC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4" name="Oval 15">
            <a:extLst>
              <a:ext uri="{FF2B5EF4-FFF2-40B4-BE49-F238E27FC236}">
                <a16:creationId xmlns:a16="http://schemas.microsoft.com/office/drawing/2014/main" id="{5F7C615D-8953-6633-E6BA-05BA87E34EA0}"/>
              </a:ext>
            </a:extLst>
          </p:cNvPr>
          <p:cNvSpPr/>
          <p:nvPr/>
        </p:nvSpPr>
        <p:spPr>
          <a:xfrm>
            <a:off x="7734761" y="4891477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113">
            <a:extLst>
              <a:ext uri="{FF2B5EF4-FFF2-40B4-BE49-F238E27FC236}">
                <a16:creationId xmlns:a16="http://schemas.microsoft.com/office/drawing/2014/main" id="{3ADC8FCE-B276-2A87-ADF1-3A2AD33778AD}"/>
              </a:ext>
            </a:extLst>
          </p:cNvPr>
          <p:cNvSpPr txBox="1"/>
          <p:nvPr/>
        </p:nvSpPr>
        <p:spPr>
          <a:xfrm>
            <a:off x="7694264" y="5003682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04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12F0FFA-89CC-9C6F-A1AD-F3D31EB4B104}"/>
              </a:ext>
            </a:extLst>
          </p:cNvPr>
          <p:cNvSpPr txBox="1"/>
          <p:nvPr/>
        </p:nvSpPr>
        <p:spPr>
          <a:xfrm>
            <a:off x="8316231" y="4727657"/>
            <a:ext cx="3669903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Global </a:t>
            </a:r>
            <a:r>
              <a:rPr lang="en-US" sz="2000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homography</a:t>
            </a: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 estimation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 the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final transformation 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apply to the images to obtain the mosaic, starting from pairwise </a:t>
            </a:r>
            <a:r>
              <a:rPr lang="en-US" sz="1200" dirty="0" err="1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sz="1200" dirty="0">
              <a:solidFill>
                <a:prstClr val="whit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410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OUR CONTRIBUTIONs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806570" y="2127672"/>
            <a:ext cx="90372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Our main contributions can be summarized as follow: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exploit the recent advances in the synchronization problem to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a multi-graph synchronization-based technique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to estimate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exploit the application of multi-graph synchronization to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solve partitioned synchronization problems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estimating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image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 the effectiveness of the methods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comparing them with other methods both qualitatively and quantitatively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on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datasets.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59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6"/>
            <a:ext cx="10515600" cy="314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914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RELATED WORK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0" y="2360101"/>
            <a:ext cx="90372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Schroeder et al.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(2011) -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proposed four closed-form solutions to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problem for the specific task of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Arrigoni et al.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(2020) -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group in a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survey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several methods based on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where the groups have a matrix representation,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that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allow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closed-form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solutions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 Cin et al. 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(2021) -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proposed an algorithm (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 for solving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problem in the case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39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34937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Theoretical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background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procedure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Application: </a:t>
            </a: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partitioned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090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</TotalTime>
  <Words>1408</Words>
  <Application>Microsoft Office PowerPoint</Application>
  <PresentationFormat>Widescreen</PresentationFormat>
  <Paragraphs>200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Gill Sans MT</vt:lpstr>
      <vt:lpstr>NimbusRomNo9L-Medi</vt:lpstr>
      <vt:lpstr>Oswald SemiBold</vt:lpstr>
      <vt:lpstr>Poppins</vt:lpstr>
      <vt:lpstr>Univers</vt:lpstr>
      <vt:lpstr>Univers Condensed</vt:lpstr>
      <vt:lpstr>Wingdings</vt:lpstr>
      <vt:lpstr>Wingdings 2</vt:lpstr>
      <vt:lpstr>DividendVTI</vt:lpstr>
      <vt:lpstr>RGB Image Mosaicing via Multi-graph synchronization</vt:lpstr>
      <vt:lpstr>AGENDA</vt:lpstr>
      <vt:lpstr>AGENDA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THANK You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Image Mosaicing via Multi-graph synchronization</dc:title>
  <dc:creator>Corrado Fasana</dc:creator>
  <cp:lastModifiedBy>Corrado Fasana</cp:lastModifiedBy>
  <cp:revision>5</cp:revision>
  <dcterms:created xsi:type="dcterms:W3CDTF">2022-05-11T07:06:51Z</dcterms:created>
  <dcterms:modified xsi:type="dcterms:W3CDTF">2022-05-24T09:31:31Z</dcterms:modified>
</cp:coreProperties>
</file>